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5"/>
  </p:notesMasterIdLst>
  <p:sldIdLst>
    <p:sldId id="257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58" r:id="rId14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2020-04-16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F4CF322-3B79-40AE-BD5C-E5E681522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98" y="1102464"/>
            <a:ext cx="7886700" cy="3263900"/>
          </a:xfrm>
          <a:prstGeom prst="rect">
            <a:avLst/>
          </a:prstGeom>
        </p:spPr>
        <p:txBody>
          <a:bodyPr/>
          <a:lstStyle/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90.png"/><Relationship Id="rId5" Type="http://schemas.openxmlformats.org/officeDocument/2006/relationships/image" Target="../media/image18.tmp"/><Relationship Id="rId10" Type="http://schemas.openxmlformats.org/officeDocument/2006/relationships/image" Target="../media/image18.png"/><Relationship Id="rId4" Type="http://schemas.openxmlformats.org/officeDocument/2006/relationships/image" Target="../media/image17.tmp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1" y="1616763"/>
            <a:ext cx="7543800" cy="1088404"/>
          </a:xfrm>
        </p:spPr>
        <p:txBody>
          <a:bodyPr>
            <a:normAutofit/>
          </a:bodyPr>
          <a:lstStyle/>
          <a:p>
            <a:r>
              <a:rPr lang="fr-FR" dirty="0"/>
              <a:t>Solides cristallins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AC654D-D0E1-4F64-B9D3-25446D986FCD}"/>
              </a:ext>
            </a:extLst>
          </p:cNvPr>
          <p:cNvSpPr txBox="1"/>
          <p:nvPr/>
        </p:nvSpPr>
        <p:spPr>
          <a:xfrm>
            <a:off x="5418767" y="2783855"/>
            <a:ext cx="292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CAA22D-3E54-4BDF-BDC9-61C6C39F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8137D33-FAA5-4896-A8B0-16911EA0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Cristaux ioniques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A4A69D2-91E9-444A-BB52-3F06A11AB1AE}"/>
                  </a:ext>
                </a:extLst>
              </p:cNvPr>
              <p:cNvSpPr txBox="1"/>
              <p:nvPr/>
            </p:nvSpPr>
            <p:spPr>
              <a:xfrm>
                <a:off x="8530397" y="4076738"/>
                <a:ext cx="378899" cy="577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A4A69D2-91E9-444A-BB52-3F06A11AB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397" y="4076738"/>
                <a:ext cx="378899" cy="5774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31F5A1A7-30AC-40FF-B46D-6164614D7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r="6541"/>
          <a:stretch/>
        </p:blipFill>
        <p:spPr>
          <a:xfrm>
            <a:off x="170120" y="1860415"/>
            <a:ext cx="2437496" cy="1903240"/>
          </a:xfrm>
          <a:prstGeom prst="rect">
            <a:avLst/>
          </a:prstGeom>
        </p:spPr>
      </p:pic>
      <p:pic>
        <p:nvPicPr>
          <p:cNvPr id="8" name="Image 7" descr="Chimie tout-en-un PCSI Ed. 4 - ScholarVox Université - Mozilla Firefox">
            <a:extLst>
              <a:ext uri="{FF2B5EF4-FFF2-40B4-BE49-F238E27FC236}">
                <a16:creationId xmlns:a16="http://schemas.microsoft.com/office/drawing/2014/main" id="{2B5AC0F2-21E7-43F4-A192-4B1324EAC1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9" t="45374" r="36529" b="15246"/>
          <a:stretch/>
        </p:blipFill>
        <p:spPr>
          <a:xfrm>
            <a:off x="3265241" y="1860415"/>
            <a:ext cx="2435849" cy="1910710"/>
          </a:xfrm>
          <a:prstGeom prst="rect">
            <a:avLst/>
          </a:prstGeom>
        </p:spPr>
      </p:pic>
      <p:pic>
        <p:nvPicPr>
          <p:cNvPr id="9" name="Image 8" descr="Chimie tout-en-un PCSI Ed. 4 - ScholarVox Université - Mozilla Firefox">
            <a:extLst>
              <a:ext uri="{FF2B5EF4-FFF2-40B4-BE49-F238E27FC236}">
                <a16:creationId xmlns:a16="http://schemas.microsoft.com/office/drawing/2014/main" id="{E6094E1F-EBE0-457A-9495-694A39D7E0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8" t="41888" r="37123" b="24341"/>
          <a:stretch/>
        </p:blipFill>
        <p:spPr>
          <a:xfrm>
            <a:off x="6282838" y="1895143"/>
            <a:ext cx="2435860" cy="18337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475B79A-CD4E-4D28-BC24-20D9EB49B3D6}"/>
                  </a:ext>
                </a:extLst>
              </p:cNvPr>
              <p:cNvSpPr txBox="1"/>
              <p:nvPr/>
            </p:nvSpPr>
            <p:spPr>
              <a:xfrm>
                <a:off x="6613651" y="1355565"/>
                <a:ext cx="16051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CsCl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475B79A-CD4E-4D28-BC24-20D9EB49B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651" y="1355565"/>
                <a:ext cx="16051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02DA4B0-BC28-40DB-B8F0-6DA656F7AD74}"/>
                  </a:ext>
                </a:extLst>
              </p:cNvPr>
              <p:cNvSpPr txBox="1"/>
              <p:nvPr/>
            </p:nvSpPr>
            <p:spPr>
              <a:xfrm>
                <a:off x="3520177" y="1360795"/>
                <a:ext cx="16051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aCl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602DA4B0-BC28-40DB-B8F0-6DA656F7A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177" y="1360795"/>
                <a:ext cx="160519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B89E493-DD45-4F41-B253-A904D7175AF4}"/>
                  </a:ext>
                </a:extLst>
              </p:cNvPr>
              <p:cNvSpPr txBox="1"/>
              <p:nvPr/>
            </p:nvSpPr>
            <p:spPr>
              <a:xfrm>
                <a:off x="738064" y="1355565"/>
                <a:ext cx="16051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ZnS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B89E493-DD45-4F41-B253-A904D7175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64" y="1355565"/>
                <a:ext cx="160519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F48081EC-B878-438F-8975-7DA417C5274E}"/>
              </a:ext>
            </a:extLst>
          </p:cNvPr>
          <p:cNvGrpSpPr/>
          <p:nvPr/>
        </p:nvGrpSpPr>
        <p:grpSpPr>
          <a:xfrm>
            <a:off x="6883187" y="4100837"/>
            <a:ext cx="611379" cy="381930"/>
            <a:chOff x="8818184" y="5441836"/>
            <a:chExt cx="772138" cy="5252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4073A3B8-0036-4A51-B26A-609DCBA17524}"/>
                    </a:ext>
                  </a:extLst>
                </p:cNvPr>
                <p:cNvSpPr txBox="1"/>
                <p:nvPr/>
              </p:nvSpPr>
              <p:spPr>
                <a:xfrm>
                  <a:off x="8818184" y="5505379"/>
                  <a:ext cx="77213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0,80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4073A3B8-0036-4A51-B26A-609DCBA17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8184" y="5505379"/>
                  <a:ext cx="772138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2000" r="-27000" b="-3090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0718E226-A695-47B4-812D-6EE67AD02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4253" y="5441836"/>
              <a:ext cx="0" cy="82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C50B705-4D00-4917-BF05-A943BCCC7ECF}"/>
              </a:ext>
            </a:extLst>
          </p:cNvPr>
          <p:cNvGrpSpPr/>
          <p:nvPr/>
        </p:nvGrpSpPr>
        <p:grpSpPr>
          <a:xfrm>
            <a:off x="3797131" y="4101663"/>
            <a:ext cx="611379" cy="381930"/>
            <a:chOff x="8818184" y="5441836"/>
            <a:chExt cx="772138" cy="525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62DADB03-CA72-4C25-91DB-7969EA8D27B1}"/>
                    </a:ext>
                  </a:extLst>
                </p:cNvPr>
                <p:cNvSpPr txBox="1"/>
                <p:nvPr/>
              </p:nvSpPr>
              <p:spPr>
                <a:xfrm>
                  <a:off x="8818184" y="5505379"/>
                  <a:ext cx="77213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0,54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E9F0ACAF-9A9A-4FA1-A12E-51382FFC1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8184" y="5505379"/>
                  <a:ext cx="772138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794" r="-238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B3529677-FE73-4E64-BD67-57C04BF024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4253" y="5441836"/>
              <a:ext cx="0" cy="82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7FDDDEF-10AD-4C7F-9487-54F51BD7BF1B}"/>
              </a:ext>
            </a:extLst>
          </p:cNvPr>
          <p:cNvGrpSpPr/>
          <p:nvPr/>
        </p:nvGrpSpPr>
        <p:grpSpPr>
          <a:xfrm>
            <a:off x="1083178" y="4100837"/>
            <a:ext cx="611379" cy="381930"/>
            <a:chOff x="8818184" y="5441836"/>
            <a:chExt cx="772138" cy="525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EF2CCD8A-EE90-404E-BED6-B3437F22ACFA}"/>
                    </a:ext>
                  </a:extLst>
                </p:cNvPr>
                <p:cNvSpPr txBox="1"/>
                <p:nvPr/>
              </p:nvSpPr>
              <p:spPr>
                <a:xfrm>
                  <a:off x="8818184" y="5505379"/>
                  <a:ext cx="77213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0,40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26A5AE93-3C0F-4199-A05A-435771E8D0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8184" y="5505379"/>
                  <a:ext cx="772138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157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29782891-3D7F-484A-AB92-7B85AD42F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4253" y="5441836"/>
              <a:ext cx="0" cy="82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1502CD99-5141-42C9-8ED1-9FFEDF9AD972}"/>
              </a:ext>
            </a:extLst>
          </p:cNvPr>
          <p:cNvCxnSpPr/>
          <p:nvPr/>
        </p:nvCxnSpPr>
        <p:spPr>
          <a:xfrm>
            <a:off x="435935" y="4076738"/>
            <a:ext cx="8094462" cy="0"/>
          </a:xfrm>
          <a:prstGeom prst="straightConnector1">
            <a:avLst/>
          </a:prstGeom>
          <a:ln w="28575"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87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635B765-1080-4FE7-A6CD-85612A63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72A4513-A71C-4AF5-B957-50DEAB8A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et Motifs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B18BBD-9A0F-47FE-B1D2-73CB5A3A7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27986" t="8712" r="27986" b="9395"/>
          <a:stretch/>
        </p:blipFill>
        <p:spPr>
          <a:xfrm rot="16200000">
            <a:off x="4812144" y="1153947"/>
            <a:ext cx="1946688" cy="486672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9DD2C5-1DDD-44E1-A26E-C40FB4926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7" y="921714"/>
            <a:ext cx="5255789" cy="169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5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06B31D-316F-42CC-8BE8-9A17865A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4FB90F2-499F-4DCF-85DB-95AD2E276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97" y="144378"/>
            <a:ext cx="9628094" cy="694497"/>
          </a:xfrm>
        </p:spPr>
        <p:txBody>
          <a:bodyPr/>
          <a:lstStyle/>
          <a:p>
            <a:r>
              <a:rPr lang="fr-FR" sz="4000" dirty="0"/>
              <a:t>Mesure de la masse volumique du Cuivre</a:t>
            </a:r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C82C7AC1-43F6-4280-9028-851915A00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697" y="882683"/>
            <a:ext cx="4712609" cy="3591872"/>
          </a:xfrm>
          <a:prstGeom prst="rect">
            <a:avLst/>
          </a:prstGeom>
        </p:spPr>
      </p:pic>
      <p:sp>
        <p:nvSpPr>
          <p:cNvPr id="19" name="Flèche : courbe vers le bas 18">
            <a:extLst>
              <a:ext uri="{FF2B5EF4-FFF2-40B4-BE49-F238E27FC236}">
                <a16:creationId xmlns:a16="http://schemas.microsoft.com/office/drawing/2014/main" id="{C93018AA-1035-4BBD-B830-FFB401D7E1DE}"/>
              </a:ext>
            </a:extLst>
          </p:cNvPr>
          <p:cNvSpPr/>
          <p:nvPr/>
        </p:nvSpPr>
        <p:spPr>
          <a:xfrm>
            <a:off x="2875743" y="878541"/>
            <a:ext cx="1571205" cy="263698"/>
          </a:xfrm>
          <a:prstGeom prst="curvedDownArrow">
            <a:avLst/>
          </a:prstGeom>
          <a:solidFill>
            <a:srgbClr val="8EB4E3"/>
          </a:solidFill>
          <a:ln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E2AC3413-88F9-4D5A-929C-6A3C4FD75334}"/>
                  </a:ext>
                </a:extLst>
              </p:cNvPr>
              <p:cNvSpPr txBox="1"/>
              <p:nvPr/>
            </p:nvSpPr>
            <p:spPr>
              <a:xfrm>
                <a:off x="5847787" y="1156782"/>
                <a:ext cx="2561576" cy="694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Cu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fiole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eau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eau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E2AC3413-88F9-4D5A-929C-6A3C4FD75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87" y="1156782"/>
                <a:ext cx="2561576" cy="694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A0885841-8F75-427D-AAF3-20C2A3D6B49C}"/>
                  </a:ext>
                </a:extLst>
              </p:cNvPr>
              <p:cNvSpPr txBox="1"/>
              <p:nvPr/>
            </p:nvSpPr>
            <p:spPr>
              <a:xfrm>
                <a:off x="6489391" y="2413000"/>
                <a:ext cx="1620893" cy="859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 panose="02040503050406030204" pitchFamily="18" charset="0"/>
                                </a:rPr>
                                <m:t>Cu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Cu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 panose="02040503050406030204" pitchFamily="18" charset="0"/>
                                    </a:rPr>
                                    <m:t>Cu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A0885841-8F75-427D-AAF3-20C2A3D6B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91" y="2413000"/>
                <a:ext cx="1620893" cy="859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08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228D7A-FBBA-48FB-8774-C54DC38B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90F737B-D3DD-4157-8B92-58BF1495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Empilement compacts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8BF36CC-2296-43E3-85CB-17665D58F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38" y="1101725"/>
            <a:ext cx="4311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AF774C-32F5-4FE9-828E-35A51354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B338144-9BCE-48CF-821B-BADF6D4A1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7" y="144379"/>
            <a:ext cx="8182081" cy="694497"/>
          </a:xfrm>
        </p:spPr>
        <p:txBody>
          <a:bodyPr/>
          <a:lstStyle/>
          <a:p>
            <a:r>
              <a:rPr lang="fr-FR" dirty="0"/>
              <a:t>Structure cubique face centrées</a:t>
            </a:r>
          </a:p>
        </p:txBody>
      </p:sp>
      <p:pic>
        <p:nvPicPr>
          <p:cNvPr id="5" name="Picture 2" descr="https://upload.wikimedia.org/wikipedia/commons/thumb/0/00/Ccp.svg/1920px-Ccp.svg.png">
            <a:extLst>
              <a:ext uri="{FF2B5EF4-FFF2-40B4-BE49-F238E27FC236}">
                <a16:creationId xmlns:a16="http://schemas.microsoft.com/office/drawing/2014/main" id="{16005DDF-60C8-4A42-9A3F-2B0BF386E3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55"/>
          <a:stretch/>
        </p:blipFill>
        <p:spPr bwMode="auto">
          <a:xfrm>
            <a:off x="366358" y="1308848"/>
            <a:ext cx="8490770" cy="279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60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8877B62-2C18-492F-A4E0-CEF59522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0144131-B280-48A1-BB32-B3362A7E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7" y="144379"/>
            <a:ext cx="7886699" cy="694497"/>
          </a:xfrm>
        </p:spPr>
        <p:txBody>
          <a:bodyPr/>
          <a:lstStyle/>
          <a:p>
            <a:r>
              <a:rPr lang="fr-FR" dirty="0"/>
              <a:t>Structure hexagonale compacte</a:t>
            </a:r>
          </a:p>
        </p:txBody>
      </p:sp>
      <p:pic>
        <p:nvPicPr>
          <p:cNvPr id="5" name="Picture 2" descr="https://upload.wikimedia.org/wikipedia/commons/thumb/7/76/Hcp.svg/1920px-Hcp.svg.png">
            <a:extLst>
              <a:ext uri="{FF2B5EF4-FFF2-40B4-BE49-F238E27FC236}">
                <a16:creationId xmlns:a16="http://schemas.microsoft.com/office/drawing/2014/main" id="{CCC307AA-554E-47DC-9300-78E6A90873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71"/>
          <a:stretch/>
        </p:blipFill>
        <p:spPr bwMode="auto">
          <a:xfrm>
            <a:off x="0" y="1367622"/>
            <a:ext cx="9007998" cy="29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2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0750DE-C572-4F4C-9E46-B5D256A4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DC8C9F9-36AD-48C7-99C0-B48B841E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cubique centré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10">
                <a:extLst>
                  <a:ext uri="{FF2B5EF4-FFF2-40B4-BE49-F238E27FC236}">
                    <a16:creationId xmlns:a16="http://schemas.microsoft.com/office/drawing/2014/main" id="{7C60644E-2CDD-41BB-9B94-E1B757D500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9348" y="838876"/>
                <a:ext cx="5004029" cy="38464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>
                <a:lvl1pPr marL="68580" indent="-68580" algn="l" defTabSz="6858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36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3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96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56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516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5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5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5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5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fr-FR" dirty="0">
                    <a:solidFill>
                      <a:schemeClr val="accent3"/>
                    </a:solidFill>
                  </a:rPr>
                  <a:t> </a:t>
                </a:r>
                <a:r>
                  <a:rPr lang="fr-FR" sz="2400" b="1" u="sng" dirty="0">
                    <a:solidFill>
                      <a:schemeClr val="accent3"/>
                    </a:solidFill>
                  </a:rPr>
                  <a:t>Condition de tangence :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⟹   </m:t>
                      </m:r>
                      <m:borderBox>
                        <m:borderBox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borderBox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fr-FR" sz="2400" b="1" dirty="0">
                    <a:solidFill>
                      <a:schemeClr val="accent3"/>
                    </a:solidFill>
                  </a:rPr>
                  <a:t> </a:t>
                </a:r>
                <a:r>
                  <a:rPr lang="fr-FR" sz="2400" b="1" u="sng" dirty="0">
                    <a:solidFill>
                      <a:schemeClr val="accent3"/>
                    </a:solidFill>
                  </a:rPr>
                  <a:t>Population :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8×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fr-FR" i="1" smtClean="0">
                          <a:latin typeface="Cambria Math" panose="02040503050406030204" pitchFamily="18" charset="0"/>
                        </a:rPr>
                        <m:t>+1=</m:t>
                      </m:r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fr-FR" smtClean="0">
                              <a:latin typeface="Cambria Math" panose="02040503050406030204" pitchFamily="18" charset="0"/>
                            </a:rPr>
                            <m:t>motifs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par</m:t>
                          </m:r>
                          <m:r>
                            <a:rPr lang="fr-F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maille</m:t>
                          </m:r>
                        </m:e>
                      </m:borderBox>
                    </m:oMath>
                  </m:oMathPara>
                </a14:m>
                <a:endParaRPr lang="fr-FR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fr-FR" sz="2400" b="1" dirty="0">
                    <a:solidFill>
                      <a:schemeClr val="accent3"/>
                    </a:solidFill>
                  </a:rPr>
                  <a:t> </a:t>
                </a:r>
                <a:r>
                  <a:rPr lang="fr-FR" sz="2400" b="1" u="sng" dirty="0">
                    <a:solidFill>
                      <a:schemeClr val="accent3"/>
                    </a:solidFill>
                  </a:rPr>
                  <a:t>Coordinence :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Fe</m:t>
                              </m:r>
                            </m:den>
                          </m:f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=[8]</m:t>
                          </m:r>
                        </m:e>
                      </m:borderBox>
                    </m:oMath>
                  </m:oMathPara>
                </a14:m>
                <a:endParaRPr lang="fr-FR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fr-FR" sz="2400" b="1" dirty="0">
                    <a:solidFill>
                      <a:schemeClr val="accent3"/>
                    </a:solidFill>
                  </a:rPr>
                  <a:t> </a:t>
                </a:r>
                <a:r>
                  <a:rPr lang="fr-FR" sz="2400" b="1" u="sng" dirty="0">
                    <a:solidFill>
                      <a:schemeClr val="accent3"/>
                    </a:solidFill>
                  </a:rPr>
                  <a:t>Compacité :</a:t>
                </a:r>
              </a:p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2×</m:t>
                          </m:r>
                          <m:f>
                            <m:f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fr-FR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  </m:t>
                      </m:r>
                      <m:borderBox>
                        <m:borderBox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ad>
                                <m:radPr>
                                  <m:degHide m:val="on"/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fr-F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≈0,68</m:t>
                          </m:r>
                        </m:e>
                      </m:borderBox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" name="Espace réservé du contenu 10">
                <a:extLst>
                  <a:ext uri="{FF2B5EF4-FFF2-40B4-BE49-F238E27FC236}">
                    <a16:creationId xmlns:a16="http://schemas.microsoft.com/office/drawing/2014/main" id="{7C60644E-2CDD-41BB-9B94-E1B757D50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348" y="838876"/>
                <a:ext cx="5004029" cy="3846443"/>
              </a:xfrm>
              <a:prstGeom prst="rect">
                <a:avLst/>
              </a:prstGeom>
              <a:blipFill>
                <a:blip r:embed="rId2"/>
                <a:stretch>
                  <a:fillRect l="-1705" t="-22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9">
            <a:extLst>
              <a:ext uri="{FF2B5EF4-FFF2-40B4-BE49-F238E27FC236}">
                <a16:creationId xmlns:a16="http://schemas.microsoft.com/office/drawing/2014/main" id="{9F437763-6EDC-4669-904C-734A59D86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3" y="849605"/>
            <a:ext cx="2924589" cy="3161867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B601678-DDE9-4737-AC24-6A544483776C}"/>
              </a:ext>
            </a:extLst>
          </p:cNvPr>
          <p:cNvCxnSpPr>
            <a:cxnSpLocks/>
          </p:cNvCxnSpPr>
          <p:nvPr/>
        </p:nvCxnSpPr>
        <p:spPr>
          <a:xfrm>
            <a:off x="528577" y="4011472"/>
            <a:ext cx="192595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3EBA890-08D2-4142-8906-5CED30DB8966}"/>
                  </a:ext>
                </a:extLst>
              </p:cNvPr>
              <p:cNvSpPr txBox="1"/>
              <p:nvPr/>
            </p:nvSpPr>
            <p:spPr>
              <a:xfrm>
                <a:off x="1491554" y="4022201"/>
                <a:ext cx="21545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3EBA890-08D2-4142-8906-5CED30DB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554" y="4022201"/>
                <a:ext cx="215457" cy="369332"/>
              </a:xfrm>
              <a:prstGeom prst="rect">
                <a:avLst/>
              </a:prstGeom>
              <a:blipFill>
                <a:blip r:embed="rId4"/>
                <a:stretch>
                  <a:fillRect l="-28571" r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733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4B52B1-FB9D-42DE-81B5-B0404E67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8C1530F-632A-410C-BD22-76054E37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Diamant</a:t>
            </a:r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45109764-56FC-430C-BB47-F3305EB00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66"/>
          <a:stretch/>
        </p:blipFill>
        <p:spPr>
          <a:xfrm>
            <a:off x="1168887" y="1101725"/>
            <a:ext cx="6555401" cy="31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B1759AA-DA9E-4EFB-AB76-3F309726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93F7138-E755-4EE9-9317-713C9791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Graphite</a:t>
            </a:r>
          </a:p>
        </p:txBody>
      </p:sp>
      <p:pic>
        <p:nvPicPr>
          <p:cNvPr id="5" name="Espace réservé du contenu 5">
            <a:extLst>
              <a:ext uri="{FF2B5EF4-FFF2-40B4-BE49-F238E27FC236}">
                <a16:creationId xmlns:a16="http://schemas.microsoft.com/office/drawing/2014/main" id="{06AB0186-FA92-4898-A86B-1BDB55E2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16" y="1033053"/>
            <a:ext cx="2815655" cy="36191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576173-EFA2-4257-86E4-FEB68F4CA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45" y="1379190"/>
            <a:ext cx="5791200" cy="284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52560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1941</TotalTime>
  <Words>89</Words>
  <Application>Microsoft Office PowerPoint</Application>
  <PresentationFormat>Personnalisé</PresentationFormat>
  <Paragraphs>41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Cambria Math</vt:lpstr>
      <vt:lpstr>Courier New</vt:lpstr>
      <vt:lpstr>Titre</vt:lpstr>
      <vt:lpstr>texte</vt:lpstr>
      <vt:lpstr>Merci</vt:lpstr>
      <vt:lpstr>Solides cristallins</vt:lpstr>
      <vt:lpstr>Réseaux et Motifs </vt:lpstr>
      <vt:lpstr>Mesure de la masse volumique du Cuivre</vt:lpstr>
      <vt:lpstr>Empilement compacts</vt:lpstr>
      <vt:lpstr>Structure cubique face centrées</vt:lpstr>
      <vt:lpstr>Structure hexagonale compacte</vt:lpstr>
      <vt:lpstr>Structure cubique centré</vt:lpstr>
      <vt:lpstr>Diamant</vt:lpstr>
      <vt:lpstr>Graphite</vt:lpstr>
      <vt:lpstr>Cristaux ioniques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32</cp:revision>
  <cp:lastPrinted>2015-03-31T14:07:15Z</cp:lastPrinted>
  <dcterms:created xsi:type="dcterms:W3CDTF">2020-03-24T08:48:58Z</dcterms:created>
  <dcterms:modified xsi:type="dcterms:W3CDTF">2020-04-17T12:46:50Z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